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44"/>
  </p:notesMasterIdLst>
  <p:sldIdLst>
    <p:sldId id="472" r:id="rId2"/>
    <p:sldId id="819" r:id="rId3"/>
    <p:sldId id="796" r:id="rId4"/>
    <p:sldId id="807" r:id="rId5"/>
    <p:sldId id="629" r:id="rId6"/>
    <p:sldId id="821" r:id="rId7"/>
    <p:sldId id="275" r:id="rId8"/>
    <p:sldId id="803" r:id="rId9"/>
    <p:sldId id="801" r:id="rId10"/>
    <p:sldId id="804" r:id="rId11"/>
    <p:sldId id="805" r:id="rId12"/>
    <p:sldId id="806" r:id="rId13"/>
    <p:sldId id="1126" r:id="rId14"/>
    <p:sldId id="1121" r:id="rId15"/>
    <p:sldId id="790" r:id="rId16"/>
    <p:sldId id="849" r:id="rId17"/>
    <p:sldId id="1122" r:id="rId18"/>
    <p:sldId id="826" r:id="rId19"/>
    <p:sldId id="827" r:id="rId20"/>
    <p:sldId id="754" r:id="rId21"/>
    <p:sldId id="1124" r:id="rId22"/>
    <p:sldId id="1119" r:id="rId23"/>
    <p:sldId id="812" r:id="rId24"/>
    <p:sldId id="855" r:id="rId25"/>
    <p:sldId id="802" r:id="rId26"/>
    <p:sldId id="788" r:id="rId27"/>
    <p:sldId id="820" r:id="rId28"/>
    <p:sldId id="1123" r:id="rId29"/>
    <p:sldId id="271" r:id="rId30"/>
    <p:sldId id="1125" r:id="rId31"/>
    <p:sldId id="1110" r:id="rId32"/>
    <p:sldId id="738" r:id="rId33"/>
    <p:sldId id="681" r:id="rId34"/>
    <p:sldId id="730" r:id="rId35"/>
    <p:sldId id="818" r:id="rId36"/>
    <p:sldId id="1106" r:id="rId37"/>
    <p:sldId id="1101" r:id="rId38"/>
    <p:sldId id="1105" r:id="rId39"/>
    <p:sldId id="707" r:id="rId40"/>
    <p:sldId id="773" r:id="rId41"/>
    <p:sldId id="1109" r:id="rId42"/>
    <p:sldId id="814" r:id="rId43"/>
  </p:sldIdLst>
  <p:sldSz cx="9144000" cy="5143500" type="screen16x9"/>
  <p:notesSz cx="7010400" cy="9296400"/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338"/>
    <a:srgbClr val="FFB726"/>
    <a:srgbClr val="7F7F7F"/>
    <a:srgbClr val="F2F2F2"/>
    <a:srgbClr val="E36F1E"/>
    <a:srgbClr val="BFBFBF"/>
    <a:srgbClr val="69D2E7"/>
    <a:srgbClr val="4F7AB0"/>
    <a:srgbClr val="FFFFFF"/>
    <a:srgbClr val="DA5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89005" autoAdjust="0"/>
  </p:normalViewPr>
  <p:slideViewPr>
    <p:cSldViewPr snapToGrid="0" snapToObjects="1">
      <p:cViewPr varScale="1">
        <p:scale>
          <a:sx n="113" d="100"/>
          <a:sy n="113" d="100"/>
        </p:scale>
        <p:origin x="634" y="86"/>
      </p:cViewPr>
      <p:guideLst>
        <p:guide orient="horz" pos="2736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5E838-5F24-A54D-9E7D-51E28095A11B}" type="datetimeFigureOut">
              <a:rPr lang="en-US" smtClean="0"/>
              <a:t>12/1/2019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D9B38-615E-CC43-A81D-6A5895F73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8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corp.com/one-on-on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bspot.com/diversity-inclusio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hubspot.com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bspot.com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cksy.com/36085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boundorganization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hlinkClick r:id="rId3"/>
              </a:rPr>
              <a:t>https://www.microcorp.com/one-on-one/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99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https://www.hubspot.com/diversity-inclusion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33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https://academy.hubspot.com/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5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94" name="Shape 13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831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Go, Go, 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0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1. Understand the company, division &amp; salesperson individual quota</a:t>
            </a:r>
          </a:p>
          <a:p>
            <a:r>
              <a:rPr lang="en-US" sz="1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2. </a:t>
            </a:r>
          </a:p>
          <a:p>
            <a:r>
              <a:rPr lang="en-US" dirty="0"/>
              <a:t>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94D9B38-615E-CC43-A81D-6A5895F73C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3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https://www.hubspot.com/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7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16b67ac5f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g416b67ac5f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g416b67ac5f_2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0" name="Shape 6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(hang head and sigh loudly)</a:t>
            </a:r>
          </a:p>
          <a:p>
            <a:endParaRPr/>
          </a:p>
          <a:p>
            <a:r>
              <a:t>What I’m trying to say is that as a human race, our patience is at an all time low. Which means that our jobs as salespeople, as marketers, is harder than ever before because people are just hyper temperamental.</a:t>
            </a:r>
          </a:p>
          <a:p>
            <a:endParaRPr/>
          </a:p>
          <a:p>
            <a:r>
              <a:t>[istock #603274790]</a:t>
            </a:r>
          </a:p>
        </p:txBody>
      </p:sp>
    </p:spTree>
    <p:extLst>
      <p:ext uri="{BB962C8B-B14F-4D97-AF65-F5344CB8AC3E}">
        <p14:creationId xmlns:p14="http://schemas.microsoft.com/office/powerpoint/2010/main" val="37981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Today, you think of craft beer and you think of bars like Bangers on Rainy Street where the choices are endless. And it’s so hard to decide because they’re all good!</a:t>
            </a:r>
          </a:p>
          <a:p>
            <a:endParaRPr/>
          </a:p>
          <a:p>
            <a:r>
              <a:t>#updatebycity</a:t>
            </a:r>
          </a:p>
          <a:p>
            <a:endParaRPr/>
          </a:p>
          <a:p>
            <a:r>
              <a:rPr u="sng">
                <a:hlinkClick r:id="rId3"/>
              </a:rPr>
              <a:t>https://www.stocksy.com/360858</a:t>
            </a:r>
            <a:r>
              <a:t> </a:t>
            </a:r>
          </a:p>
          <a:p>
            <a:endParaRPr/>
          </a:p>
          <a:p>
            <a:r>
              <a:t>For reference in other cities:</a:t>
            </a:r>
          </a:p>
          <a:p>
            <a:r>
              <a:t>San Fran - Toronado</a:t>
            </a:r>
          </a:p>
          <a:p>
            <a:r>
              <a:t>Austin - Bangers on Rainy Street</a:t>
            </a:r>
          </a:p>
        </p:txBody>
      </p:sp>
    </p:spTree>
    <p:extLst>
      <p:ext uri="{BB962C8B-B14F-4D97-AF65-F5344CB8AC3E}">
        <p14:creationId xmlns:p14="http://schemas.microsoft.com/office/powerpoint/2010/main" val="373835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https://www.inboundorganization.com/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</a:t>
            </a:r>
            <a:r>
              <a:rPr lang="mr-IN" dirty="0"/>
              <a:t>–</a:t>
            </a:r>
            <a:r>
              <a:rPr lang="en-US" dirty="0"/>
              <a:t> is an</a:t>
            </a:r>
            <a:r>
              <a:rPr lang="en-US" baseline="0" dirty="0"/>
              <a:t> MSPOT. </a:t>
            </a:r>
          </a:p>
          <a:p>
            <a:endParaRPr lang="en-US" baseline="0" dirty="0"/>
          </a:p>
          <a:p>
            <a:r>
              <a:rPr lang="en-US" baseline="0" dirty="0"/>
              <a:t>It stands for Mission , Strategy, Plays, Omissions, Targets</a:t>
            </a:r>
          </a:p>
          <a:p>
            <a:endParaRPr lang="en-US" baseline="0" dirty="0"/>
          </a:p>
          <a:p>
            <a:r>
              <a:rPr lang="en-US" baseline="0" dirty="0"/>
              <a:t>- Framework through which your whole company can outline your biggest goals, how, you’ll achieve and measure each. </a:t>
            </a:r>
          </a:p>
          <a:p>
            <a:r>
              <a:rPr lang="en-US" baseline="0" dirty="0"/>
              <a:t>- Start at the top of your company and work your way down. </a:t>
            </a:r>
          </a:p>
          <a:p>
            <a:r>
              <a:rPr lang="en-US" baseline="0" dirty="0"/>
              <a:t>- MSPOT for the company, and then supporting ones for your sales and marketing or services teams or product teams</a:t>
            </a:r>
            <a:r>
              <a:rPr lang="mr-IN" baseline="0" dirty="0"/>
              <a:t>…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- This starts with your mission statement - large and aspirational. </a:t>
            </a:r>
          </a:p>
          <a:p>
            <a:r>
              <a:rPr lang="en-US" baseline="0" dirty="0"/>
              <a:t>- Your strategy details HOW you plan to get there </a:t>
            </a:r>
          </a:p>
          <a:p>
            <a:r>
              <a:rPr lang="en-US" baseline="0" dirty="0"/>
              <a:t>- From there </a:t>
            </a:r>
            <a:r>
              <a:rPr lang="mr-IN" baseline="0" dirty="0"/>
              <a:t>–</a:t>
            </a:r>
            <a:r>
              <a:rPr lang="en-US" baseline="0" dirty="0"/>
              <a:t> plays provide more specific guidance on what your company can pursue that are in line with your strategy </a:t>
            </a:r>
            <a:r>
              <a:rPr lang="mr-IN" baseline="0" dirty="0"/>
              <a:t>–</a:t>
            </a:r>
            <a:r>
              <a:rPr lang="en-US" baseline="0" dirty="0"/>
              <a:t> and that line up to your mission. </a:t>
            </a:r>
          </a:p>
          <a:p>
            <a:r>
              <a:rPr lang="en-US" baseline="0" dirty="0"/>
              <a:t>For each play </a:t>
            </a:r>
            <a:r>
              <a:rPr lang="mr-IN" baseline="0" dirty="0"/>
              <a:t>–</a:t>
            </a:r>
            <a:r>
              <a:rPr lang="en-US" baseline="0" dirty="0"/>
              <a:t> you want to have a target </a:t>
            </a:r>
            <a:r>
              <a:rPr lang="mr-IN" baseline="0" dirty="0"/>
              <a:t>–</a:t>
            </a:r>
            <a:r>
              <a:rPr lang="en-US" baseline="0" dirty="0"/>
              <a:t> or measurable  goal</a:t>
            </a:r>
          </a:p>
          <a:p>
            <a:r>
              <a:rPr lang="en-US" baseline="0" dirty="0"/>
              <a:t>- Lastly </a:t>
            </a:r>
            <a:r>
              <a:rPr lang="mr-IN" baseline="0" dirty="0"/>
              <a:t>–</a:t>
            </a:r>
            <a:r>
              <a:rPr lang="en-US" baseline="0" dirty="0"/>
              <a:t> you’ll want to outline omissions. What will you NOT do this year. Omissions are often overlooked, but are one of the most important factors in building focus. </a:t>
            </a:r>
          </a:p>
          <a:p>
            <a:endParaRPr lang="en-US" baseline="0" dirty="0"/>
          </a:p>
          <a:p>
            <a:r>
              <a:rPr lang="en-US" baseline="0" dirty="0"/>
              <a:t>To make sure we’re all on the same page </a:t>
            </a:r>
            <a:r>
              <a:rPr lang="mr-IN" baseline="0" dirty="0"/>
              <a:t>–</a:t>
            </a:r>
            <a:r>
              <a:rPr lang="en-US" baseline="0" dirty="0"/>
              <a:t> lets walk though an example quickly </a:t>
            </a:r>
          </a:p>
        </p:txBody>
      </p:sp>
    </p:spTree>
    <p:extLst>
      <p:ext uri="{BB962C8B-B14F-4D97-AF65-F5344CB8AC3E}">
        <p14:creationId xmlns:p14="http://schemas.microsoft.com/office/powerpoint/2010/main" val="1099015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7b207da0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57b207da0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Great example of a flywheel.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It still has a funnel!  People like to see that we haven’t thrown out everything from the past.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The yellow/red squares at the top show two states: the top state is where all the Marketing people work only with other Marketing people, and only encounter a red/Salesperson at the coffee machine or the bathroom. The lower state shows Marketing and Sales people working in tandem, with fewer rough handoffs. The placement of the yellow/red/green/blue squares around the flywheel are used as suggestions here, not as headcount or specific roles/responsibilities.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Momentum -- forces applied to help improve overall customer experience -- is enumerated in the right hand column, according to function.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Friction is enumerated in the left hand column. Note some of them are the inverse of their corresponding Momentum on the right (“secret sauce” is a friction, while “thought leadership” is a force; “unreasonable expectations” is a friction incurred during client relations, while “exceeding expectations” is a force during client relations).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There are “negative momentum” arrows in the Setup and Client Relations phases.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The Setup phase for this SaaS product includes a relatively complex integration with existing systems (eCommerce on one end, in-house billing system on the other end). This particular company experienced a substantial churn during the Setup phase.  During a pilot “flywheel” exercise, they began to include the Sales rep as part of the Setup stage, and reduced churn by 50%. </a:t>
            </a:r>
            <a:endParaRPr>
              <a:solidFill>
                <a:schemeClr val="dk1"/>
              </a:solidFill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Doesn’t have specific metrics on it, which is something you’d want to have. 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Marketing sit with marketing, sales sits with sales, and occassionaly they bump into each other on the way to the bathroom. This is what they want to have.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One thing I really like about this flywheel…it still has a funnel! People aren’t always thrilled about getting rid of the funnel – you still have the funnel, you’re still doing inbound, you’re still doing a lot of things right. The issue is, again, you’re treating a customer as an output. 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put the customer at the center. We move people around this funnel.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customer also has a process called setup. They’re in the technology industry and help facilitate refunds/chargebacks with credit card companies and merchants. They have a fairly technical product. They found that marketing generates the leads, hands them to sales, and sales hands them over to services for setup, and they had a ton of issues – not the right people in the room, wrong documentation, misset expectiations, etc. They were losing 40% of their accounts due to poor setup! This is an obvious major issue. So: just like I mentioned we/HubSpot did with clawbacks or changed CSM goals, this company implemented a new rule: the sales person had to sit in on the setup process. The sales rep really is just there for handholding and not the actual setup – but through this process, they have cut their churn in half.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Obviously they had to make the decision to take that sales person off the selling floor – they’re not closing new deals, but its obvious this is a major issue for the company. Who owns this change? The company does, not any one team. The sales teams stopped setting the expectation that this was a super easyproduct to set up and changed their behavior to set real expectations – because they had to be part of the setup process. And then the sales people go back to the marketing people that maybe bullet number 1 isn’t “plug and play” – can we change this to be more realistic? 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Almost every company has their “setup” problem. 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Where are your forces aligned? Where are they misaligned? How can we solve it? </a:t>
            </a: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Sometimes its solved by technology, sometimes by organizational change. </a:t>
            </a:r>
            <a:endParaRPr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boundLogo_Gradien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4765259"/>
            <a:ext cx="1172307" cy="246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1171" y="476726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  <a:latin typeface="+mj-lt"/>
              </a:rPr>
              <a:t>#inbound12</a:t>
            </a:r>
          </a:p>
        </p:txBody>
      </p:sp>
    </p:spTree>
    <p:extLst>
      <p:ext uri="{BB962C8B-B14F-4D97-AF65-F5344CB8AC3E}">
        <p14:creationId xmlns:p14="http://schemas.microsoft.com/office/powerpoint/2010/main" val="273502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novations b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7" y="0"/>
            <a:ext cx="9182487" cy="519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AR head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8" y="13509"/>
            <a:ext cx="9301158" cy="5143500"/>
          </a:xfrm>
          <a:prstGeom prst="rect">
            <a:avLst/>
          </a:prstGeom>
        </p:spPr>
      </p:pic>
      <p:pic>
        <p:nvPicPr>
          <p:cNvPr id="3" name="Picture 2" descr="Inbound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4765259"/>
            <a:ext cx="1162538" cy="24448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171" y="476726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#inbound12</a:t>
            </a:r>
          </a:p>
        </p:txBody>
      </p:sp>
      <p:pic>
        <p:nvPicPr>
          <p:cNvPr id="5" name="Picture 4" descr="AgendaBanners_0000s_0001_Vector-Smart-Objec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4184"/>
            <a:ext cx="6858000" cy="4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R head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8" y="13509"/>
            <a:ext cx="93011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2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_16x9_DF12_titl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9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68400" y="422203"/>
            <a:ext cx="7157569" cy="92313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b"/>
          <a:lstStyle>
            <a:lvl1pPr>
              <a:defRPr sz="3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99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34623" y="1387899"/>
            <a:ext cx="7199791" cy="384095"/>
          </a:xfrm>
          <a:prstGeom prst="rect">
            <a:avLst/>
          </a:prstGeom>
        </p:spPr>
        <p:txBody>
          <a:bodyPr lIns="57150" tIns="28575" rIns="57150" bIns="28575"/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Wingdings" pitchFamily="-112" charset="2"/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1146494" y="1980232"/>
            <a:ext cx="6956107" cy="1093413"/>
          </a:xfrm>
          <a:prstGeom prst="rect">
            <a:avLst/>
          </a:prstGeom>
        </p:spPr>
        <p:txBody>
          <a:bodyPr lIns="57150" tIns="28575" rIns="57150" bIns="28575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</a:defRPr>
            </a:lvl1pPr>
            <a:lvl2pPr marL="408194" indent="0">
              <a:buNone/>
              <a:defRPr sz="1600"/>
            </a:lvl2pPr>
            <a:lvl3pPr marL="816388" indent="0">
              <a:buNone/>
              <a:defRPr sz="1400"/>
            </a:lvl3pPr>
            <a:lvl4pPr marL="1224582" indent="0">
              <a:buNone/>
              <a:defRPr sz="1300"/>
            </a:lvl4pPr>
            <a:lvl5pPr marL="1632776" indent="0">
              <a:buNone/>
              <a:defRPr sz="1300"/>
            </a:lvl5pPr>
            <a:lvl6pPr marL="2040969" indent="0">
              <a:buNone/>
              <a:defRPr sz="1300"/>
            </a:lvl6pPr>
            <a:lvl7pPr marL="2449163" indent="0">
              <a:buNone/>
              <a:defRPr sz="1300"/>
            </a:lvl7pPr>
            <a:lvl8pPr marL="2857357" indent="0">
              <a:buNone/>
              <a:defRPr sz="1300"/>
            </a:lvl8pPr>
            <a:lvl9pPr marL="3265551" indent="0">
              <a:buNone/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06247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idBackground_Ligh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SolidBackground_Grey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2" y="0"/>
            <a:ext cx="4571999" cy="51435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72527" y="513207"/>
            <a:ext cx="3810015" cy="69729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72527" y="1397000"/>
            <a:ext cx="3810015" cy="3241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 marL="742950" indent="-285750">
              <a:buSzPct val="90000"/>
              <a:buFont typeface="Arial"/>
              <a:buChar char="•"/>
              <a:defRPr sz="2000">
                <a:solidFill>
                  <a:srgbClr val="FFFFFF"/>
                </a:solidFill>
              </a:defRPr>
            </a:lvl2pPr>
            <a:lvl3pPr>
              <a:buSzPct val="70000"/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InboundLogo_Gradient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771" y="4767298"/>
            <a:ext cx="1162615" cy="24450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1173" y="4767264"/>
            <a:ext cx="991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  <a:latin typeface="+mj-lt"/>
              </a:rPr>
              <a:t>#inbound12</a:t>
            </a:r>
          </a:p>
        </p:txBody>
      </p:sp>
    </p:spTree>
    <p:extLst>
      <p:ext uri="{BB962C8B-B14F-4D97-AF65-F5344CB8AC3E}">
        <p14:creationId xmlns:p14="http://schemas.microsoft.com/office/powerpoint/2010/main" val="5482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lidBackground_Ligh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0" y="513207"/>
            <a:ext cx="7776322" cy="69729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70" y="1397000"/>
            <a:ext cx="7776322" cy="3241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  <a:lvl2pPr marL="742950" indent="-285750">
              <a:buSzPct val="90000"/>
              <a:buFont typeface="Arial"/>
              <a:buChar char="•"/>
              <a:defRPr sz="2000">
                <a:solidFill>
                  <a:srgbClr val="404040"/>
                </a:solidFill>
              </a:defRPr>
            </a:lvl2pPr>
            <a:lvl3pPr>
              <a:buSzPct val="70000"/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InboundLogo_Gradien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7" y="4765260"/>
            <a:ext cx="1172307" cy="24654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1173" y="4767264"/>
            <a:ext cx="991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  <a:latin typeface="+mj-lt"/>
              </a:rPr>
              <a:t>#inbound12</a:t>
            </a:r>
          </a:p>
        </p:txBody>
      </p:sp>
    </p:spTree>
    <p:extLst>
      <p:ext uri="{BB962C8B-B14F-4D97-AF65-F5344CB8AC3E}">
        <p14:creationId xmlns:p14="http://schemas.microsoft.com/office/powerpoint/2010/main" val="2399140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384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k Grey B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4419600" y="4604044"/>
            <a:ext cx="2133600" cy="326437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r" defTabSz="914400">
              <a:defRPr sz="9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6728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62" y="351"/>
            <a:ext cx="8229600" cy="857250"/>
          </a:xfrm>
          <a:prstGeom prst="rect">
            <a:avLst/>
          </a:prstGeom>
        </p:spPr>
        <p:txBody>
          <a:bodyPr lIns="73472" tIns="36736" rIns="73472" bIns="36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lIns="73472" tIns="36736" rIns="73472" bIns="36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030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3 1">
  <p:cSld name="Layout personalizado 3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51" y="4575723"/>
            <a:ext cx="477601" cy="41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4226" y="82700"/>
            <a:ext cx="139225" cy="22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4222" y="2750216"/>
            <a:ext cx="139225" cy="2279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2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8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3"/>
          </p:nvPr>
        </p:nvSpPr>
        <p:spPr>
          <a:xfrm>
            <a:off x="456407" y="678007"/>
            <a:ext cx="8231186" cy="469168"/>
          </a:xfrm>
          <a:prstGeom prst="rect">
            <a:avLst/>
          </a:prstGeom>
        </p:spPr>
        <p:txBody>
          <a:bodyPr/>
          <a:lstStyle/>
          <a:p>
            <a:pPr marL="0" indent="0" defTabSz="342900">
              <a:lnSpc>
                <a:spcPct val="80000"/>
              </a:lnSpc>
              <a:spcBef>
                <a:spcPts val="600"/>
              </a:spcBef>
              <a:buClrTx/>
              <a:buSzTx/>
              <a:buNone/>
              <a:defRPr sz="2700" b="1" cap="all" spc="405"/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9877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Background_Gre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InboundLogo_Gradient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769" y="4767297"/>
            <a:ext cx="1162615" cy="2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Background_Gre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Orang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Inbound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4765259"/>
            <a:ext cx="1162538" cy="24448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171" y="476726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#inbound12</a:t>
            </a:r>
          </a:p>
        </p:txBody>
      </p:sp>
    </p:spTree>
    <p:extLst>
      <p:ext uri="{BB962C8B-B14F-4D97-AF65-F5344CB8AC3E}">
        <p14:creationId xmlns:p14="http://schemas.microsoft.com/office/powerpoint/2010/main" val="58977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Orang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9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LightBlu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Inbound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4765259"/>
            <a:ext cx="1162538" cy="24448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171" y="476726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#inbound12</a:t>
            </a:r>
          </a:p>
        </p:txBody>
      </p:sp>
    </p:spTree>
    <p:extLst>
      <p:ext uri="{BB962C8B-B14F-4D97-AF65-F5344CB8AC3E}">
        <p14:creationId xmlns:p14="http://schemas.microsoft.com/office/powerpoint/2010/main" val="255292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LightBlu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0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novations b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7" y="-2"/>
            <a:ext cx="9182487" cy="5254950"/>
          </a:xfrm>
          <a:prstGeom prst="rect">
            <a:avLst/>
          </a:prstGeom>
        </p:spPr>
      </p:pic>
      <p:pic>
        <p:nvPicPr>
          <p:cNvPr id="3" name="Picture 2" descr="Inbound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4765259"/>
            <a:ext cx="1162538" cy="24448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171" y="476726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#inbound12</a:t>
            </a:r>
          </a:p>
        </p:txBody>
      </p:sp>
      <p:pic>
        <p:nvPicPr>
          <p:cNvPr id="5" name="Picture 4" descr="AgendaBanners_0000s_0001_Vector-Smart-Objec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4184"/>
            <a:ext cx="6858000" cy="4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lidBackground_Light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420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4" r:id="rId3"/>
    <p:sldLayoutId id="2147483689" r:id="rId4"/>
    <p:sldLayoutId id="2147483685" r:id="rId5"/>
    <p:sldLayoutId id="2147483690" r:id="rId6"/>
    <p:sldLayoutId id="2147483686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702" r:id="rId14"/>
    <p:sldLayoutId id="2147483705" r:id="rId15"/>
    <p:sldLayoutId id="2147483706" r:id="rId16"/>
    <p:sldLayoutId id="2147483707" r:id="rId17"/>
    <p:sldLayoutId id="2147483709" r:id="rId18"/>
    <p:sldLayoutId id="2147483710" r:id="rId19"/>
    <p:sldLayoutId id="2147483711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boundorganization.com/inbound-organization-assessmen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dtyre@hubspot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nboundorganization.com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28992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sz="40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HOW TO MAKE 2020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YOUR BEST YEAR EVER</a:t>
            </a:r>
          </a:p>
          <a:p>
            <a:pPr algn="ctr">
              <a:lnSpc>
                <a:spcPct val="90000"/>
              </a:lnSpc>
            </a:pPr>
            <a:endParaRPr lang="en-US" sz="2000" b="1" dirty="0">
              <a:solidFill>
                <a:schemeClr val="tx2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787" y="2980267"/>
            <a:ext cx="3039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+mj-lt"/>
              </a:rPr>
              <a:t>Dan Tyre</a:t>
            </a:r>
          </a:p>
          <a:p>
            <a:r>
              <a:rPr lang="en-US" sz="2800" dirty="0">
                <a:solidFill>
                  <a:schemeClr val="accent6"/>
                </a:solidFill>
                <a:latin typeface="+mj-lt"/>
              </a:rPr>
              <a:t>HubSpot</a:t>
            </a:r>
          </a:p>
          <a:p>
            <a:r>
              <a:rPr lang="en-US" sz="2800" dirty="0">
                <a:solidFill>
                  <a:schemeClr val="accent6"/>
                </a:solidFill>
                <a:latin typeface="+mj-lt"/>
              </a:rPr>
              <a:t>December 2019</a:t>
            </a:r>
          </a:p>
          <a:p>
            <a:endParaRPr lang="en-US" sz="2800" b="1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2FB68-92B4-42F0-BAC3-3E405EC6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576" y="3263328"/>
            <a:ext cx="26289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7"/>
            <a:ext cx="9144000" cy="51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/>
        </p:nvSpPr>
        <p:spPr>
          <a:xfrm>
            <a:off x="97617" y="-497568"/>
            <a:ext cx="8948766" cy="39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normAutofit/>
          </a:bodyPr>
          <a:lstStyle>
            <a:lvl1pPr algn="l" defTabSz="821531">
              <a:defRPr sz="4400">
                <a:solidFill>
                  <a:srgbClr val="FF0000"/>
                </a:solidFill>
              </a:defRPr>
            </a:lvl1pPr>
          </a:lstStyle>
          <a:p>
            <a:r>
              <a:rPr sz="1650"/>
              <a:t>NOTE: Photo is only a guide, showing defeat or sighing</a:t>
            </a:r>
          </a:p>
        </p:txBody>
      </p:sp>
      <p:pic>
        <p:nvPicPr>
          <p:cNvPr id="598" name="iStock-6032747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3" y="-1111985"/>
            <a:ext cx="9159425" cy="62792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030521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/>
          <p:nvPr/>
        </p:nvSpPr>
        <p:spPr>
          <a:xfrm>
            <a:off x="97617" y="-484297"/>
            <a:ext cx="8948766" cy="39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normAutofit/>
          </a:bodyPr>
          <a:lstStyle>
            <a:lvl1pPr algn="l" defTabSz="821531">
              <a:defRPr sz="4400">
                <a:solidFill>
                  <a:srgbClr val="FF0000"/>
                </a:solidFill>
              </a:defRPr>
            </a:lvl1pPr>
          </a:lstStyle>
          <a:p>
            <a:r>
              <a:rPr sz="1650"/>
              <a:t>NOTE: We’ll swap in a local beer for each city</a:t>
            </a:r>
          </a:p>
        </p:txBody>
      </p:sp>
      <p:pic>
        <p:nvPicPr>
          <p:cNvPr id="631" name="Stocksy_txpf082d7c5hMP100_Small_360858.jp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0" y="-480045"/>
            <a:ext cx="9144000" cy="6103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78841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644AE-5D80-4698-BC22-8346A8640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2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31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97A962-41F6-4184-B647-8DD1EC6B30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91733" y="1200150"/>
            <a:ext cx="64674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9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D7F17-48B5-49D2-B0EF-C5C7A63CF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60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12363-ADEF-4D40-9802-BC0802D54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13" y="1047059"/>
            <a:ext cx="5696374" cy="358490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1D32E74-A505-4328-ABF8-774ECF457A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https://www.inboundorganization.com/inbound-organization-assessment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9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F3E18-0C19-47EB-922C-F9D336A7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33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69C05-D8BF-485D-AE12-1A47832F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60" y="0"/>
            <a:ext cx="92239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B9B747-13C7-414B-8BFB-4631135BF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297"/>
            <a:ext cx="9144000" cy="39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9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EFA2F-3C6C-4E09-A6F8-7F99C4724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" t="908" r="980" b="2135"/>
          <a:stretch/>
        </p:blipFill>
        <p:spPr>
          <a:xfrm>
            <a:off x="1931670" y="126109"/>
            <a:ext cx="5046702" cy="48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88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2"/>
          <p:cNvSpPr txBox="1">
            <a:spLocks/>
          </p:cNvSpPr>
          <p:nvPr/>
        </p:nvSpPr>
        <p:spPr>
          <a:xfrm>
            <a:off x="685798" y="444139"/>
            <a:ext cx="8229601" cy="5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425195" rtl="0" latinLnBrk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48" b="1" i="0" u="none" strike="noStrike" cap="all" spc="502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91923" marR="0" indent="-234723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33475" marR="0" indent="-219075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4489" marR="0" indent="-262889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1689" marR="0" indent="-262889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8889" marR="0" indent="-262889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6089" marR="0" indent="-262889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3290" marR="0" indent="-262890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0490" marR="0" indent="-262890" algn="l" defTabSz="4572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AutoNum type="arabicPeriod"/>
              <a:tabLst/>
              <a:defRPr sz="2300" b="0" i="0" u="none" strike="noStrike" cap="none" spc="0" baseline="0">
                <a:ln>
                  <a:noFill/>
                </a:ln>
                <a:solidFill>
                  <a:srgbClr val="2E1A4E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>
                <a:solidFill>
                  <a:schemeClr val="tx1"/>
                </a:solidFill>
              </a:rPr>
              <a:t>M-SPOT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9728" y="1190933"/>
          <a:ext cx="8435671" cy="3639540"/>
        </p:xfrm>
        <a:graphic>
          <a:graphicData uri="http://schemas.openxmlformats.org/drawingml/2006/table">
            <a:tbl>
              <a:tblPr/>
              <a:tblGrid>
                <a:gridCol w="319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4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69">
                <a:tc grid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Proxima Nova" charset="0"/>
                        </a:rPr>
                        <a:t>MISSION:  </a:t>
                      </a:r>
                      <a:endParaRPr lang="en-US" sz="1200" dirty="0">
                        <a:effectLst/>
                      </a:endParaRPr>
                    </a:p>
                  </a:txBody>
                  <a:tcPr marL="78860" marR="78860" marT="78860" marB="7886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1A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69">
                <a:tc grid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Proxima Nova" charset="0"/>
                        </a:rPr>
                        <a:t>STRATEGY/SERVE:  </a:t>
                      </a:r>
                      <a:endParaRPr lang="en-US" sz="12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9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69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Proxima Nova" charset="0"/>
                        </a:rPr>
                        <a:t>PLAYS:</a:t>
                      </a:r>
                      <a:endParaRPr lang="en-US" sz="12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6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Proxima Nova" charset="0"/>
                        </a:rPr>
                        <a:t>TARGETS:</a:t>
                      </a:r>
                      <a:endParaRPr lang="en-US" sz="12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428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428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428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428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369">
                <a:tc grid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Proxima Nova" charset="0"/>
                        </a:rPr>
                        <a:t>OMISSIONS:</a:t>
                      </a:r>
                      <a:endParaRPr lang="en-US" sz="12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C6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42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</a:txBody>
                  <a:tcPr marL="78860" marR="78860" marT="78860" marB="78860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" name="Shape 313"/>
          <p:cNvGrpSpPr/>
          <p:nvPr/>
        </p:nvGrpSpPr>
        <p:grpSpPr>
          <a:xfrm>
            <a:off x="8264023" y="289505"/>
            <a:ext cx="667310" cy="681050"/>
            <a:chOff x="3955900" y="2984500"/>
            <a:chExt cx="414000" cy="422525"/>
          </a:xfrm>
          <a:solidFill>
            <a:srgbClr val="BB2A26"/>
          </a:solidFill>
        </p:grpSpPr>
        <p:sp>
          <p:nvSpPr>
            <p:cNvPr id="6" name="Shape 314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solidFill>
                <a:srgbClr val="42194F"/>
              </a:solidFill>
            </a:ln>
          </p:spPr>
          <p:txBody>
            <a:bodyPr lIns="91425" tIns="91425" rIns="91425" bIns="91425" rtlCol="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315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solidFill>
                <a:srgbClr val="42194F"/>
              </a:solidFill>
            </a:ln>
          </p:spPr>
          <p:txBody>
            <a:bodyPr lIns="91425" tIns="91425" rIns="91425" bIns="91425" rtlCol="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316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solidFill>
                <a:srgbClr val="42194F"/>
              </a:solidFill>
            </a:ln>
          </p:spPr>
          <p:txBody>
            <a:bodyPr lIns="91425" tIns="91425" rIns="91425" bIns="91425" rtlCol="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47095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77483B-4626-467B-9D9E-140A9F27F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" y="668971"/>
            <a:ext cx="8954347" cy="38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88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8246F7-50D1-4CFE-B6FC-CA48C6CB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Customer Experience is the competitive advantage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87164E-ACA4-4656-A04E-F029873EF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791" y="1200150"/>
            <a:ext cx="5064417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5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EF2EC-A8BF-453B-9CD1-FF098AEFA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30496F-8036-4865-A32B-F7F82A33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1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5DE0D-F5E2-49A4-A563-17A1B7580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0868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10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BF80D-A13D-423E-909B-6131B6FEE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086" y="-208701"/>
            <a:ext cx="9826171" cy="55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7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972FE5-4ECA-4335-B20B-053155519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17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525" y="260624"/>
            <a:ext cx="6564126" cy="46222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6" name="Google Shape;306;p58"/>
          <p:cNvSpPr txBox="1">
            <a:spLocks noGrp="1"/>
          </p:cNvSpPr>
          <p:nvPr>
            <p:ph type="title" idx="4294967295"/>
          </p:nvPr>
        </p:nvSpPr>
        <p:spPr>
          <a:xfrm>
            <a:off x="99225" y="376200"/>
            <a:ext cx="1644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Karla"/>
                <a:ea typeface="Karla"/>
                <a:cs typeface="Karla"/>
                <a:sym typeface="Karla"/>
              </a:rPr>
              <a:t>Sales-to-Service Friction</a:t>
            </a:r>
            <a:endParaRPr sz="2800" dirty="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07" name="Google Shape;307;p58"/>
          <p:cNvSpPr/>
          <p:nvPr/>
        </p:nvSpPr>
        <p:spPr>
          <a:xfrm>
            <a:off x="2329550" y="1951075"/>
            <a:ext cx="1515600" cy="27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08" name="Google Shape;308;p58"/>
          <p:cNvSpPr/>
          <p:nvPr/>
        </p:nvSpPr>
        <p:spPr>
          <a:xfrm>
            <a:off x="7141100" y="1951075"/>
            <a:ext cx="1515600" cy="27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58"/>
          <p:cNvSpPr txBox="1"/>
          <p:nvPr/>
        </p:nvSpPr>
        <p:spPr>
          <a:xfrm>
            <a:off x="2322576" y="1985125"/>
            <a:ext cx="1518000" cy="35670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Avenir"/>
                <a:ea typeface="Avenir"/>
                <a:cs typeface="Avenir"/>
                <a:sym typeface="Avenir"/>
              </a:rPr>
              <a:t> Wrong Buyer Persona</a:t>
            </a:r>
            <a:endParaRPr sz="8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0" name="Google Shape;310;p58"/>
          <p:cNvSpPr txBox="1"/>
          <p:nvPr/>
        </p:nvSpPr>
        <p:spPr>
          <a:xfrm>
            <a:off x="2328351" y="2412938"/>
            <a:ext cx="1518000" cy="356700"/>
          </a:xfrm>
          <a:prstGeom prst="rect">
            <a:avLst/>
          </a:prstGeom>
          <a:solidFill>
            <a:srgbClr val="00AAB4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Unreasonable Expectations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1" name="Google Shape;311;p58"/>
          <p:cNvSpPr txBox="1"/>
          <p:nvPr/>
        </p:nvSpPr>
        <p:spPr>
          <a:xfrm>
            <a:off x="2328351" y="2840750"/>
            <a:ext cx="1518000" cy="356700"/>
          </a:xfrm>
          <a:prstGeom prst="rect">
            <a:avLst/>
          </a:prstGeom>
          <a:solidFill>
            <a:srgbClr val="00AAB4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Poor Customer Experience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58"/>
          <p:cNvSpPr txBox="1"/>
          <p:nvPr/>
        </p:nvSpPr>
        <p:spPr>
          <a:xfrm>
            <a:off x="2322576" y="3288100"/>
            <a:ext cx="1518000" cy="356700"/>
          </a:xfrm>
          <a:prstGeom prst="rect">
            <a:avLst/>
          </a:prstGeom>
          <a:solidFill>
            <a:srgbClr val="B800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     Slow Response Time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3" name="Google Shape;313;p58"/>
          <p:cNvSpPr txBox="1"/>
          <p:nvPr/>
        </p:nvSpPr>
        <p:spPr>
          <a:xfrm>
            <a:off x="2328351" y="3735450"/>
            <a:ext cx="1518000" cy="356700"/>
          </a:xfrm>
          <a:prstGeom prst="rect">
            <a:avLst/>
          </a:prstGeom>
          <a:solidFill>
            <a:srgbClr val="B800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Complicated Terms and Contract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58"/>
          <p:cNvSpPr txBox="1"/>
          <p:nvPr/>
        </p:nvSpPr>
        <p:spPr>
          <a:xfrm>
            <a:off x="2322576" y="4182800"/>
            <a:ext cx="1518000" cy="356700"/>
          </a:xfrm>
          <a:prstGeom prst="rect">
            <a:avLst/>
          </a:prstGeom>
          <a:solidFill>
            <a:srgbClr val="B800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  Complicated Sales Process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5" name="Google Shape;315;p58"/>
          <p:cNvSpPr txBox="1"/>
          <p:nvPr/>
        </p:nvSpPr>
        <p:spPr>
          <a:xfrm>
            <a:off x="7137013" y="2053138"/>
            <a:ext cx="1518000" cy="356700"/>
          </a:xfrm>
          <a:prstGeom prst="rect">
            <a:avLst/>
          </a:prstGeom>
          <a:solidFill>
            <a:srgbClr val="00AAB4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High Customer NPS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6" name="Google Shape;316;p58"/>
          <p:cNvSpPr txBox="1"/>
          <p:nvPr/>
        </p:nvSpPr>
        <p:spPr>
          <a:xfrm>
            <a:off x="7142788" y="2480950"/>
            <a:ext cx="1518000" cy="35670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Avenir"/>
                <a:ea typeface="Avenir"/>
                <a:cs typeface="Avenir"/>
                <a:sym typeface="Avenir"/>
              </a:rPr>
              <a:t>Content and Inbound Leads</a:t>
            </a:r>
            <a:endParaRPr sz="8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7" name="Google Shape;317;p58"/>
          <p:cNvSpPr txBox="1"/>
          <p:nvPr/>
        </p:nvSpPr>
        <p:spPr>
          <a:xfrm>
            <a:off x="7142788" y="2908763"/>
            <a:ext cx="1518000" cy="356700"/>
          </a:xfrm>
          <a:prstGeom prst="rect">
            <a:avLst/>
          </a:prstGeom>
          <a:solidFill>
            <a:srgbClr val="00AAB4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Easy Setup and Onboarding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p58"/>
          <p:cNvSpPr txBox="1"/>
          <p:nvPr/>
        </p:nvSpPr>
        <p:spPr>
          <a:xfrm>
            <a:off x="7137013" y="3356113"/>
            <a:ext cx="1518000" cy="35670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Events and Branding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9" name="Google Shape;319;p58"/>
          <p:cNvSpPr txBox="1"/>
          <p:nvPr/>
        </p:nvSpPr>
        <p:spPr>
          <a:xfrm>
            <a:off x="7142788" y="3803463"/>
            <a:ext cx="1518000" cy="356700"/>
          </a:xfrm>
          <a:prstGeom prst="rect">
            <a:avLst/>
          </a:prstGeom>
          <a:solidFill>
            <a:srgbClr val="B800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Fast Response Time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0" name="Google Shape;320;p58"/>
          <p:cNvSpPr txBox="1"/>
          <p:nvPr/>
        </p:nvSpPr>
        <p:spPr>
          <a:xfrm>
            <a:off x="7137013" y="4250813"/>
            <a:ext cx="1518000" cy="356700"/>
          </a:xfrm>
          <a:prstGeom prst="rect">
            <a:avLst/>
          </a:prstGeom>
          <a:solidFill>
            <a:srgbClr val="B80000"/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Effortless Sales Process</a:t>
            </a: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7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3E34F-8E1E-4D7B-B3F6-1880910B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47" y="894081"/>
            <a:ext cx="6782405" cy="32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4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93015-239D-4DC2-9997-C3011B84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F775BC-2360-4FE7-B260-72A14E961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76" y="515073"/>
            <a:ext cx="6562846" cy="4113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F997F-3387-5048-BC17-4236B22EA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6" r="10380"/>
          <a:stretch/>
        </p:blipFill>
        <p:spPr>
          <a:xfrm>
            <a:off x="-54187" y="0"/>
            <a:ext cx="9198187" cy="51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90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15"/>
            <a:ext cx="9143999" cy="5152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99" y="-30750"/>
            <a:ext cx="9236596" cy="51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75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20574D-A180-604E-8E15-22678A34891B}"/>
              </a:ext>
            </a:extLst>
          </p:cNvPr>
          <p:cNvSpPr/>
          <p:nvPr/>
        </p:nvSpPr>
        <p:spPr>
          <a:xfrm>
            <a:off x="-162046" y="-196770"/>
            <a:ext cx="9572264" cy="5648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63" y="1065229"/>
            <a:ext cx="4592322" cy="38520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9144000" cy="342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Free Gifts</a:t>
            </a:r>
          </a:p>
        </p:txBody>
      </p:sp>
    </p:spTree>
    <p:extLst>
      <p:ext uri="{BB962C8B-B14F-4D97-AF65-F5344CB8AC3E}">
        <p14:creationId xmlns:p14="http://schemas.microsoft.com/office/powerpoint/2010/main" val="1054005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AE23C-A306-47ED-B7BB-895DE600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23" y="-34936"/>
            <a:ext cx="9340770" cy="52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1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49C2FA-139F-4E6B-B3D3-482D5D13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8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ADC83-FF21-4FF9-8DE9-E242C59A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79" y="881742"/>
            <a:ext cx="3972385" cy="3380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10A7D-837F-4610-A83B-3B929D6E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972" y="881742"/>
            <a:ext cx="3938249" cy="33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45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E1170-A528-4566-B5C2-848592F3F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73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861" y="1451276"/>
            <a:ext cx="1928895" cy="205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A6B-1643-4E5E-AFE3-9A5A708E5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9949"/>
            <a:ext cx="9144000" cy="28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EBC8B1-8662-4351-AE05-910524B69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52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8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29301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+mj-lt"/>
              </a:rPr>
              <a:t>THANK YOU </a:t>
            </a:r>
          </a:p>
          <a:p>
            <a:pPr algn="ctr"/>
            <a:r>
              <a:rPr lang="en-US" sz="2800" dirty="0">
                <a:solidFill>
                  <a:schemeClr val="accent6"/>
                </a:solidFill>
                <a:latin typeface="+mj-lt"/>
              </a:rPr>
              <a:t>(and a small ask)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1504" y="3179927"/>
            <a:ext cx="550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Dan Tyre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  <a:hlinkClick r:id="rId3"/>
              </a:rPr>
              <a:t>dtyre@hubspot.com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b="1">
                <a:solidFill>
                  <a:schemeClr val="accent6"/>
                </a:solidFill>
                <a:hlinkClick r:id="rId4"/>
              </a:rPr>
              <a:t>www.inboundorganization.com</a:t>
            </a:r>
            <a:r>
              <a:rPr lang="en-US" b="1">
                <a:solidFill>
                  <a:schemeClr val="accent6"/>
                </a:solidFill>
              </a:rPr>
              <a:t> 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6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491FA-5127-42BC-B89F-481D4612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78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891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815F46-D6BC-491F-8287-4F44574049F9}"/>
              </a:ext>
            </a:extLst>
          </p:cNvPr>
          <p:cNvSpPr txBox="1"/>
          <p:nvPr/>
        </p:nvSpPr>
        <p:spPr>
          <a:xfrm>
            <a:off x="682906" y="381965"/>
            <a:ext cx="6933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+mj-lt"/>
              </a:rPr>
              <a:t>5 Steps to Marketing Alignment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983F0B-22A9-458D-8398-F341EDE1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19" y="-146522"/>
            <a:ext cx="9824037" cy="54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01782" y="419101"/>
            <a:ext cx="2876487" cy="16019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700" dirty="0">
                <a:latin typeface="+mj-lt"/>
              </a:rPr>
              <a:t>DAN</a:t>
            </a:r>
          </a:p>
          <a:p>
            <a:pPr>
              <a:lnSpc>
                <a:spcPct val="70000"/>
              </a:lnSpc>
            </a:pPr>
            <a:r>
              <a:rPr lang="en-US" sz="2700" dirty="0">
                <a:latin typeface="+mj-lt"/>
              </a:rPr>
              <a:t>TYRE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4893013" y="1553018"/>
            <a:ext cx="2037128" cy="0"/>
          </a:xfrm>
          <a:prstGeom prst="line">
            <a:avLst/>
          </a:prstGeom>
          <a:ln w="50800" cap="rnd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93013" y="2246897"/>
            <a:ext cx="4036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Franklin Gothic Book"/>
              </a:rPr>
              <a:t>Employee #6 at Hubspot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bg1"/>
              </a:solidFill>
              <a:latin typeface="+mj-lt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Franklin Gothic Book"/>
              </a:rPr>
              <a:t>Five Start Ups Since 1983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rgbClr val="F67338"/>
              </a:solidFill>
              <a:latin typeface="+mj-lt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Franklin Gothic Book"/>
              </a:rPr>
              <a:t>Mentor, Advisor, Blogger, Speaker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Franklin Gothic Book"/>
              </a:rPr>
              <a:t>Author, Angel Investor, Board Member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2"/>
              </a:solidFill>
              <a:latin typeface="+mj-lt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  <a:latin typeface="+mj-lt"/>
                <a:cs typeface="Franklin Gothic Book"/>
              </a:rPr>
              <a:t>TRYING TO DO THE MOST GOOD FOR THE UNIVERSE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2"/>
              </a:solidFill>
              <a:latin typeface="+mj-lt"/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05365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0B63E-B897-426F-8D2C-377299876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23" y="14301"/>
            <a:ext cx="4305645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EB5D2-68CE-BB4B-B517-E945A957C167}"/>
              </a:ext>
            </a:extLst>
          </p:cNvPr>
          <p:cNvSpPr txBox="1"/>
          <p:nvPr/>
        </p:nvSpPr>
        <p:spPr>
          <a:xfrm>
            <a:off x="4893013" y="1819109"/>
            <a:ext cx="403697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>
                <a:solidFill>
                  <a:schemeClr val="bg1"/>
                </a:solidFill>
                <a:latin typeface="+mj-lt"/>
                <a:cs typeface="Franklin Gothic Book"/>
              </a:rPr>
              <a:t>www.linkedin.com</a:t>
            </a:r>
            <a:r>
              <a:rPr lang="en-US" dirty="0">
                <a:solidFill>
                  <a:schemeClr val="bg1"/>
                </a:solidFill>
                <a:latin typeface="+mj-lt"/>
                <a:cs typeface="Franklin Gothic Book"/>
              </a:rPr>
              <a:t>/in/dantyre01/</a:t>
            </a:r>
          </a:p>
        </p:txBody>
      </p:sp>
    </p:spTree>
    <p:extLst>
      <p:ext uri="{BB962C8B-B14F-4D97-AF65-F5344CB8AC3E}">
        <p14:creationId xmlns:p14="http://schemas.microsoft.com/office/powerpoint/2010/main" val="36997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4EE31-AE68-442A-9DDF-36FE1B5DF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4725" y="-46301"/>
            <a:ext cx="9383211" cy="527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5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190" descr="magne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681496"/>
            <a:ext cx="10704898" cy="7195718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90"/>
          <p:cNvSpPr txBox="1"/>
          <p:nvPr/>
        </p:nvSpPr>
        <p:spPr>
          <a:xfrm>
            <a:off x="615309" y="1884738"/>
            <a:ext cx="864285" cy="151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rial"/>
              <a:buNone/>
            </a:pPr>
            <a:endParaRPr sz="12000" b="0" i="0" u="none" strike="noStrike" cap="none">
              <a:solidFill>
                <a:srgbClr val="F2792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88" name="Google Shape;588;p190"/>
          <p:cNvSpPr txBox="1"/>
          <p:nvPr/>
        </p:nvSpPr>
        <p:spPr>
          <a:xfrm>
            <a:off x="1659678" y="2089175"/>
            <a:ext cx="6839805" cy="104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</a:pPr>
            <a:endParaRPr sz="4800" b="0" i="0" u="none" strike="noStrike" cap="none">
              <a:solidFill>
                <a:srgbClr val="FF8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89" name="Google Shape;589;p190"/>
          <p:cNvSpPr/>
          <p:nvPr/>
        </p:nvSpPr>
        <p:spPr>
          <a:xfrm>
            <a:off x="0" y="-551956"/>
            <a:ext cx="10876547" cy="7371224"/>
          </a:xfrm>
          <a:prstGeom prst="rect">
            <a:avLst/>
          </a:prstGeom>
          <a:solidFill>
            <a:srgbClr val="32455B">
              <a:alpha val="5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190"/>
          <p:cNvSpPr txBox="1"/>
          <p:nvPr/>
        </p:nvSpPr>
        <p:spPr>
          <a:xfrm>
            <a:off x="615309" y="1071752"/>
            <a:ext cx="5630077" cy="63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0" u="none" strike="noStrike" cap="none" dirty="0">
                <a:solidFill>
                  <a:srgbClr val="F4F7F8"/>
                </a:solidFill>
                <a:latin typeface="Avenir"/>
                <a:ea typeface="Avenir"/>
                <a:cs typeface="Avenir"/>
                <a:sym typeface="Avenir"/>
              </a:rPr>
              <a:t>What is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0" u="none" strike="noStrike" cap="none" dirty="0">
                <a:solidFill>
                  <a:srgbClr val="F4F7F8"/>
                </a:solidFill>
                <a:latin typeface="Avenir"/>
                <a:ea typeface="Avenir"/>
                <a:cs typeface="Avenir"/>
                <a:sym typeface="Avenir"/>
              </a:rPr>
              <a:t>Inbound?  </a:t>
            </a:r>
            <a:endParaRPr sz="6600" b="1" i="0" u="none" strike="noStrike" cap="none" dirty="0">
              <a:solidFill>
                <a:srgbClr val="F4F7F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7F2AA-F7A6-46B0-AB7B-7F902C50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" y="0"/>
            <a:ext cx="9121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5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81&quot;&gt;&lt;property id=&quot;20148&quot; value=&quot;5&quot;/&gt;&lt;property id=&quot;20300&quot; value=&quot;Slide 1&quot;/&gt;&lt;property id=&quot;20307&quot; value=&quot;472&quot;/&gt;&lt;/object&gt;&lt;object type=&quot;3&quot; unique_id=&quot;13017&quot;&gt;&lt;property id=&quot;20148&quot; value=&quot;5&quot;/&gt;&lt;property id=&quot;20300&quot; value=&quot;Slide 2 - &amp;quot;Is this Marketing?&amp;quot;&quot;/&gt;&lt;property id=&quot;20307&quot; value=&quot;571&quot;/&gt;&lt;/object&gt;&lt;object type=&quot;3&quot; unique_id=&quot;13018&quot;&gt;&lt;property id=&quot;20148&quot; value=&quot;5&quot;/&gt;&lt;property id=&quot;20300&quot; value=&quot;Slide 3 - &amp;quot;Buyers are Sick of Marketing Interruptions&amp;quot;&quot;/&gt;&lt;property id=&quot;20307&quot; value=&quot;572&quot;/&gt;&lt;/object&gt;&lt;object type=&quot;3&quot; unique_id=&quot;13019&quot;&gt;&lt;property id=&quot;20148&quot; value=&quot;5&quot;/&gt;&lt;property id=&quot;20300&quot; value=&quot;Slide 4 - &amp;quot;Marketing has a Lovability Problem&amp;quot;&quot;/&gt;&lt;property id=&quot;20307&quot; value=&quot;573&quot;/&gt;&lt;/object&gt;&lt;object type=&quot;3&quot; unique_id=&quot;13020&quot;&gt;&lt;property id=&quot;20148&quot; value=&quot;5&quot;/&gt;&lt;property id=&quot;20300&quot; value=&quot;Slide 5 - &amp;quot;How to Fix Marketing’s Lovability Problem&amp;quot;&quot;/&gt;&lt;property id=&quot;20307&quot; value=&quot;574&quot;/&gt;&lt;/object&gt;&lt;object type=&quot;3&quot; unique_id=&quot;13021&quot;&gt;&lt;property id=&quot;20148&quot; value=&quot;5&quot;/&gt;&lt;property id=&quot;20300&quot; value=&quot;Slide 6 - &amp;quot;People Love Inbound Marketing&amp;quot;&quot;/&gt;&lt;property id=&quot;20307&quot; value=&quot;575&quot;/&gt;&lt;/object&gt;&lt;object type=&quot;3&quot; unique_id=&quot;13022&quot;&gt;&lt;property id=&quot;20148&quot; value=&quot;5&quot;/&gt;&lt;property id=&quot;20300&quot; value=&quot;Slide 7 - &amp;quot;Inbound Marketing = Content + Context&amp;quot;&quot;/&gt;&lt;property id=&quot;20307&quot; value=&quot;576&quot;/&gt;&lt;/object&gt;&lt;object type=&quot;3&quot; unique_id=&quot;13023&quot;&gt;&lt;property id=&quot;20148&quot; value=&quot;5&quot;/&gt;&lt;property id=&quot;20300&quot; value=&quot;Slide 21 - &amp;quot;Inbound Marketing = Content + Context&amp;quot;&quot;/&gt;&lt;property id=&quot;20307&quot; value=&quot;577&quot;/&gt;&lt;/object&gt;&lt;object type=&quot;3&quot; unique_id=&quot;13024&quot;&gt;&lt;property id=&quot;20148&quot; value=&quot;5&quot;/&gt;&lt;property id=&quot;20300&quot; value=&quot;Slide 25 - &amp;quot;Build Marketing Assets&amp;quot;&quot;/&gt;&lt;property id=&quot;20307&quot; value=&quot;579&quot;/&gt;&lt;/object&gt;&lt;object type=&quot;3&quot; unique_id=&quot;13025&quot;&gt;&lt;property id=&quot;20148&quot; value=&quot;5&quot;/&gt;&lt;property id=&quot;20300&quot; value=&quot;Slide 26 - &amp;quot;Mindset of a Media Company,&amp;#x0D;&amp;#x0A;not Sales or Marketing&amp;quot;&quot;/&gt;&lt;property id=&quot;20307&quot; value=&quot;580&quot;/&gt;&lt;/object&gt;&lt;object type=&quot;3&quot; unique_id=&quot;13026&quot;&gt;&lt;property id=&quot;20148&quot; value=&quot;5&quot;/&gt;&lt;property id=&quot;20300&quot; value=&quot;Slide 29 - &amp;quot;Blogging Philosophy&amp;quot;&quot;/&gt;&lt;property id=&quot;20307&quot; value=&quot;581&quot;/&gt;&lt;/object&gt;&lt;object type=&quot;3&quot; unique_id=&quot;13027&quot;&gt;&lt;property id=&quot;20148&quot; value=&quot;5&quot;/&gt;&lt;property id=&quot;20300&quot; value=&quot;Slide 30 - &amp;quot;Stats Show Blogging Works&amp;quot;&quot;/&gt;&lt;property id=&quot;20307&quot; value=&quot;582&quot;/&gt;&lt;/object&gt;&lt;object type=&quot;3&quot; unique_id=&quot;13029&quot;&gt;&lt;property id=&quot;20148&quot; value=&quot;5&quot;/&gt;&lt;property id=&quot;20300&quot; value=&quot;Slide 35 - &amp;quot;Offers Philosophy&amp;quot;&quot;/&gt;&lt;property id=&quot;20307&quot; value=&quot;584&quot;/&gt;&lt;/object&gt;&lt;object type=&quot;3&quot; unique_id=&quot;13030&quot;&gt;&lt;property id=&quot;20148&quot; value=&quot;5&quot;/&gt;&lt;property id=&quot;20300&quot; value=&quot;Slide 27 - &amp;quot;Search Engine Optimization Essentials&amp;quot;&quot;/&gt;&lt;property id=&quot;20307&quot; value=&quot;585&quot;/&gt;&lt;/object&gt;&lt;object type=&quot;3&quot; unique_id=&quot;13031&quot;&gt;&lt;property id=&quot;20148&quot; value=&quot;5&quot;/&gt;&lt;property id=&quot;20300&quot; value=&quot;Slide 32 - &amp;quot;Social Media Philosophy&amp;quot;&quot;/&gt;&lt;property id=&quot;20307&quot; value=&quot;586&quot;/&gt;&lt;/object&gt;&lt;object type=&quot;3&quot; unique_id=&quot;13032&quot;&gt;&lt;property id=&quot;20148&quot; value=&quot;5&quot;/&gt;&lt;property id=&quot;20300&quot; value=&quot;Slide 38 - &amp;quot;Inbound Marketing = Content + Context&amp;quot;&quot;/&gt;&lt;property id=&quot;20307&quot; value=&quot;587&quot;/&gt;&lt;/object&gt;&lt;object type=&quot;3&quot; unique_id=&quot;13033&quot;&gt;&lt;property id=&quot;20148&quot; value=&quot;5&quot;/&gt;&lt;property id=&quot;20300&quot; value=&quot;Slide 39 - &amp;quot;Inbound Marketing = Content + Context&amp;quot;&quot;/&gt;&lt;property id=&quot;20307&quot; value=&quot;588&quot;/&gt;&lt;/object&gt;&lt;object type=&quot;3&quot; unique_id=&quot;13034&quot;&gt;&lt;property id=&quot;20148&quot; value=&quot;5&quot;/&gt;&lt;property id=&quot;20300&quot; value=&quot;Slide 40 - &amp;quot;What is Context?&amp;quot;&quot;/&gt;&lt;property id=&quot;20307&quot; value=&quot;589&quot;/&gt;&lt;/object&gt;&lt;object type=&quot;3&quot; unique_id=&quot;13035&quot;&gt;&lt;property id=&quot;20148&quot; value=&quot;5&quot;/&gt;&lt;property id=&quot;20300&quot; value=&quot;Slide 41 - &amp;quot;What is Context?&amp;quot;&quot;/&gt;&lt;property id=&quot;20307&quot; value=&quot;590&quot;/&gt;&lt;/object&gt;&lt;object type=&quot;3&quot; unique_id=&quot;13037&quot;&gt;&lt;property id=&quot;20148&quot; value=&quot;5&quot;/&gt;&lt;property id=&quot;20300&quot; value=&quot;Slide 42 - &amp;quot;Context Marketing&amp;quot;&quot;/&gt;&lt;property id=&quot;20307&quot; value=&quot;592&quot;/&gt;&lt;/object&gt;&lt;object type=&quot;3&quot; unique_id=&quot;13050&quot;&gt;&lt;property id=&quot;20148&quot; value=&quot;5&quot;/&gt;&lt;property id=&quot;20300&quot; value=&quot;Slide 44 - &amp;quot;Team: Hiring &amp;amp; Managing for Inbound&amp;quot;&quot;/&gt;&lt;property id=&quot;20307&quot; value=&quot;616&quot;/&gt;&lt;/object&gt;&lt;object type=&quot;3&quot; unique_id=&quot;13055&quot;&gt;&lt;property id=&quot;20148&quot; value=&quot;5&quot;/&gt;&lt;property id=&quot;20300&quot; value=&quot;Slide 45 - &amp;quot;HubSpot’s Marketing Team&amp;quot;&quot;/&gt;&lt;property id=&quot;20307&quot; value=&quot;600&quot;/&gt;&lt;/object&gt;&lt;object type=&quot;3&quot; unique_id=&quot;13056&quot;&gt;&lt;property id=&quot;20148&quot; value=&quot;5&quot;/&gt;&lt;property id=&quot;20300&quot; value=&quot;Slide 46 - &amp;quot;Remember:&amp;quot;&quot;/&gt;&lt;property id=&quot;20307&quot; value=&quot;597&quot;/&gt;&lt;/object&gt;&lt;object type=&quot;3&quot; unique_id=&quot;13057&quot;&gt;&lt;property id=&quot;20148&quot; value=&quot;5&quot;/&gt;&lt;property id=&quot;20300&quot; value=&quot;Slide 47 - &amp;quot;Marketing has a Lovability Problem&amp;quot;&quot;/&gt;&lt;property id=&quot;20307&quot; value=&quot;618&quot;/&gt;&lt;/object&gt;&lt;object type=&quot;3&quot; unique_id=&quot;13058&quot;&gt;&lt;property id=&quot;20148&quot; value=&quot;5&quot;/&gt;&lt;property id=&quot;20300&quot; value=&quot;Slide 49 - &amp;quot;Help Make Marketing a Noble Profession&amp;quot;&quot;/&gt;&lt;property id=&quot;20307&quot; value=&quot;615&quot;/&gt;&lt;/object&gt;&lt;object type=&quot;3&quot; unique_id=&quot;13059&quot;&gt;&lt;property id=&quot;20148&quot; value=&quot;5&quot;/&gt;&lt;property id=&quot;20300&quot; value=&quot;Slide 51&quot;/&gt;&lt;property id=&quot;20307&quot; value=&quot;602&quot;/&gt;&lt;/object&gt;&lt;object type=&quot;3&quot; unique_id=&quot;13061&quot;&gt;&lt;property id=&quot;20148&quot; value=&quot;5&quot;/&gt;&lt;property id=&quot;20300&quot; value=&quot;Slide 11 - &amp;quot;HubSpot’s Monthly Funnel&amp;quot;&quot;/&gt;&lt;property id=&quot;20307&quot; value=&quot;599&quot;/&gt;&lt;/object&gt;&lt;object type=&quot;3&quot; unique_id=&quot;13269&quot;&gt;&lt;property id=&quot;20148&quot; value=&quot;5&quot;/&gt;&lt;property id=&quot;20300&quot; value=&quot;Slide 50&quot;/&gt;&lt;property id=&quot;20307&quot; value=&quot;619&quot;/&gt;&lt;/object&gt;&lt;object type=&quot;3&quot; unique_id=&quot;13618&quot;&gt;&lt;property id=&quot;20148&quot; value=&quot;5&quot;/&gt;&lt;property id=&quot;20300&quot; value=&quot;Slide 28&quot;/&gt;&lt;property id=&quot;20307&quot; value=&quot;620&quot;/&gt;&lt;/object&gt;&lt;object type=&quot;3&quot; unique_id=&quot;18996&quot;&gt;&lt;property id=&quot;20148&quot; value=&quot;5&quot;/&gt;&lt;property id=&quot;20300&quot; value=&quot;Slide 14 - &amp;quot;Inbound Leads: Social Media&amp;quot;&quot;/&gt;&lt;property id=&quot;20307&quot; value=&quot;623&quot;/&gt;&lt;/object&gt;&lt;object type=&quot;3&quot; unique_id=&quot;18997&quot;&gt;&lt;property id=&quot;20148&quot; value=&quot;5&quot;/&gt;&lt;property id=&quot;20300&quot; value=&quot;Slide 15 - &amp;quot;Social Media Leads Become Revenue&amp;quot;&quot;/&gt;&lt;property id=&quot;20307&quot; value=&quot;624&quot;/&gt;&lt;/object&gt;&lt;object type=&quot;3&quot; unique_id=&quot;18998&quot;&gt;&lt;property id=&quot;20148&quot; value=&quot;5&quot;/&gt;&lt;property id=&quot;20300&quot; value=&quot;Slide 16 - &amp;quot;Inbound Leads: Blog&amp;quot;&quot;/&gt;&lt;property id=&quot;20307&quot; value=&quot;625&quot;/&gt;&lt;/object&gt;&lt;object type=&quot;3&quot; unique_id=&quot;18999&quot;&gt;&lt;property id=&quot;20148&quot; value=&quot;5&quot;/&gt;&lt;property id=&quot;20300&quot; value=&quot;Slide 17 - &amp;quot;Blog Leads Become Revenue&amp;quot;&quot;/&gt;&lt;property id=&quot;20307&quot; value=&quot;626&quot;/&gt;&lt;/object&gt;&lt;object type=&quot;3&quot; unique_id=&quot;19000&quot;&gt;&lt;property id=&quot;20148&quot; value=&quot;5&quot;/&gt;&lt;property id=&quot;20300&quot; value=&quot;Slide 18 - &amp;quot;Inbound Leads: SEO&amp;quot;&quot;/&gt;&lt;property id=&quot;20307&quot; value=&quot;627&quot;/&gt;&lt;/object&gt;&lt;object type=&quot;3&quot; unique_id=&quot;19001&quot;&gt;&lt;property id=&quot;20148&quot; value=&quot;5&quot;/&gt;&lt;property id=&quot;20300&quot; value=&quot;Slide 19 - &amp;quot;SEO Leads Become Revenue&amp;quot;&quot;/&gt;&lt;property id=&quot;20307&quot; value=&quot;628&quot;/&gt;&lt;/object&gt;&lt;object type=&quot;3&quot; unique_id=&quot;19004&quot;&gt;&lt;property id=&quot;20148&quot; value=&quot;5&quot;/&gt;&lt;property id=&quot;20300&quot; value=&quot;Slide 22 - &amp;quot;Title Goes Here&amp;quot;&quot;/&gt;&lt;property id=&quot;20307&quot; value=&quot;631&quot;/&gt;&lt;/object&gt;&lt;object type=&quot;3&quot; unique_id=&quot;19006&quot;&gt;&lt;property id=&quot;20148&quot; value=&quot;5&quot;/&gt;&lt;property id=&quot;20300&quot; value=&quot;Slide 23 - &amp;quot;Title Goes Here&amp;quot;&quot;/&gt;&lt;property id=&quot;20307&quot; value=&quot;633&quot;/&gt;&lt;/object&gt;&lt;object type=&quot;3&quot; unique_id=&quot;19010&quot;&gt;&lt;property id=&quot;20148&quot; value=&quot;5&quot;/&gt;&lt;property id=&quot;20300&quot; value=&quot;Slide 33 - &amp;quot;Step 1: Attract a Large Following&amp;quot;&quot;/&gt;&lt;property id=&quot;20307&quot; value=&quot;637&quot;/&gt;&lt;/object&gt;&lt;object type=&quot;3&quot; unique_id=&quot;19011&quot;&gt;&lt;property id=&quot;20148&quot; value=&quot;5&quot;/&gt;&lt;property id=&quot;20300&quot; value=&quot;Slide 34 - &amp;quot;Step 2: Mix it Up&amp;quot;&quot;/&gt;&lt;property id=&quot;20307&quot; value=&quot;638&quot;/&gt;&lt;/object&gt;&lt;object type=&quot;3&quot; unique_id=&quot;19014&quot;&gt;&lt;property id=&quot;20148&quot; value=&quot;5&quot;/&gt;&lt;property id=&quot;20300&quot; value=&quot;Slide 31 - &amp;quot;+        =&amp;quot;&quot;/&gt;&lt;property id=&quot;20307&quot; value=&quot;641&quot;/&gt;&lt;/object&gt;&lt;object type=&quot;3&quot; unique_id=&quot;19296&quot;&gt;&lt;property id=&quot;20148&quot; value=&quot;5&quot;/&gt;&lt;property id=&quot;20300&quot; value=&quot;Slide 12 - &amp;quot;Inbound Leads are 61% Lower Cost&amp;quot;&quot;/&gt;&lt;property id=&quot;20307&quot; value=&quot;642&quot;/&gt;&lt;/object&gt;&lt;object type=&quot;3&quot; unique_id=&quot;19297&quot;&gt;&lt;property id=&quot;20148&quot; value=&quot;5&quot;/&gt;&lt;property id=&quot;20300&quot; value=&quot;Slide 13 - &amp;quot;Inbound Leads Convert Better&amp;quot;&quot;/&gt;&lt;property id=&quot;20307&quot; value=&quot;643&quot;/&gt;&lt;/object&gt;&lt;object type=&quot;3&quot; unique_id=&quot;19930&quot;&gt;&lt;property id=&quot;20148&quot; value=&quot;5&quot;/&gt;&lt;property id=&quot;20300&quot; value=&quot;Slide 8&quot;/&gt;&lt;property id=&quot;20307&quot; value=&quot;644&quot;/&gt;&lt;/object&gt;&lt;object type=&quot;3&quot; unique_id=&quot;19931&quot;&gt;&lt;property id=&quot;20148&quot; value=&quot;5&quot;/&gt;&lt;property id=&quot;20300&quot; value=&quot;Slide 37&quot;/&gt;&lt;property id=&quot;20307&quot; value=&quot;645&quot;/&gt;&lt;/object&gt;&lt;object type=&quot;3&quot; unique_id=&quot;19932&quot;&gt;&lt;property id=&quot;20148&quot; value=&quot;5&quot;/&gt;&lt;property id=&quot;20300&quot; value=&quot;Slide 43&quot;/&gt;&lt;property id=&quot;20307&quot; value=&quot;646&quot;/&gt;&lt;/object&gt;&lt;object type=&quot;3&quot; unique_id=&quot;19936&quot;&gt;&lt;property id=&quot;20148&quot; value=&quot;5&quot;/&gt;&lt;property id=&quot;20300&quot; value=&quot;Slide 48&quot;/&gt;&lt;property id=&quot;20307&quot; value=&quot;650&quot;/&gt;&lt;/object&gt;&lt;object type=&quot;3&quot; unique_id=&quot;20217&quot;&gt;&lt;property id=&quot;20148&quot; value=&quot;5&quot;/&gt;&lt;property id=&quot;20300&quot; value=&quot;Slide 20&quot;/&gt;&lt;property id=&quot;20307&quot; value=&quot;651&quot;/&gt;&lt;/object&gt;&lt;object type=&quot;3&quot; unique_id=&quot;20597&quot;&gt;&lt;property id=&quot;20148&quot; value=&quot;5&quot;/&gt;&lt;property id=&quot;20300&quot; value=&quot;Slide 9 - &amp;quot;LTV : CAC Ratio&amp;quot;&quot;/&gt;&lt;property id=&quot;20307&quot; value=&quot;652&quot;/&gt;&lt;/object&gt;&lt;object type=&quot;3&quot; unique_id=&quot;20598&quot;&gt;&lt;property id=&quot;20148&quot; value=&quot;5&quot;/&gt;&lt;property id=&quot;20300&quot; value=&quot;Slide 10 - &amp;quot;HubSpot’s LTV : CAC Machine&amp;quot;&quot;/&gt;&lt;property id=&quot;20307&quot; value=&quot;654&quot;/&gt;&lt;/object&gt;&lt;object type=&quot;3&quot; unique_id=&quot;20599&quot;&gt;&lt;property id=&quot;20148&quot; value=&quot;5&quot;/&gt;&lt;property id=&quot;20300&quot; value=&quot;Slide 24 - &amp;quot;Do your Rent or Own your Marketing?&amp;quot;&quot;/&gt;&lt;property id=&quot;20307&quot; value=&quot;655&quot;/&gt;&lt;/object&gt;&lt;object type=&quot;3&quot; unique_id=&quot;20782&quot;&gt;&lt;property id=&quot;20148&quot; value=&quot;5&quot;/&gt;&lt;property id=&quot;20300&quot; value=&quot;Slide 36 - &amp;quot;More Offers = More Leads&amp;quot;&quot;/&gt;&lt;property id=&quot;20307&quot; value=&quot;6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HubSpot Speaker">
      <a:dk1>
        <a:srgbClr val="404040"/>
      </a:dk1>
      <a:lt1>
        <a:sysClr val="window" lastClr="FFFFFF"/>
      </a:lt1>
      <a:dk2>
        <a:srgbClr val="E46F1D"/>
      </a:dk2>
      <a:lt2>
        <a:srgbClr val="45555F"/>
      </a:lt2>
      <a:accent1>
        <a:srgbClr val="589CE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Inbound12 Speaker Template.potx</Template>
  <TotalTime>52346</TotalTime>
  <Words>1296</Words>
  <Application>Microsoft Office PowerPoint</Application>
  <PresentationFormat>On-screen Show (16:9)</PresentationFormat>
  <Paragraphs>124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Avenir</vt:lpstr>
      <vt:lpstr>Calibri</vt:lpstr>
      <vt:lpstr>Franklin Gothic Book</vt:lpstr>
      <vt:lpstr>Franklin Gothic Medium</vt:lpstr>
      <vt:lpstr>Karla</vt:lpstr>
      <vt:lpstr>Proxima Nova</vt:lpstr>
      <vt:lpstr>Proxima Nova Semibold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https://www.inboundorganization.com/inbound-organization-assessment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Experience is the competitive advantage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Sales-to-Service Friction</vt:lpstr>
      <vt:lpstr>PowerPoint Presentation</vt:lpstr>
      <vt:lpstr>PowerPoint Presentation</vt:lpstr>
      <vt:lpstr>PowerPoint Presentation</vt:lpstr>
      <vt:lpstr>PowerPoint Presentation</vt:lpstr>
      <vt:lpstr>Free Gifts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</dc:creator>
  <cp:lastModifiedBy>Dan Tyre</cp:lastModifiedBy>
  <cp:revision>743</cp:revision>
  <cp:lastPrinted>2014-04-08T11:21:39Z</cp:lastPrinted>
  <dcterms:created xsi:type="dcterms:W3CDTF">2012-04-19T16:11:02Z</dcterms:created>
  <dcterms:modified xsi:type="dcterms:W3CDTF">2019-12-01T19:13:43Z</dcterms:modified>
</cp:coreProperties>
</file>